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73" r:id="rId6"/>
    <p:sldId id="277" r:id="rId7"/>
    <p:sldId id="278" r:id="rId8"/>
    <p:sldId id="276" r:id="rId9"/>
    <p:sldId id="279" r:id="rId10"/>
    <p:sldId id="281" r:id="rId11"/>
    <p:sldId id="272" r:id="rId12"/>
    <p:sldId id="274" r:id="rId13"/>
    <p:sldId id="275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97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0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42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8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6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6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7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9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83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31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8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C7FE-6B7C-4B98-B4E7-12F91FB8DC2D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4EF0-2720-432F-A460-A35CDD171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MAISON POUR TOUS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936104"/>
          </a:xfrm>
        </p:spPr>
        <p:txBody>
          <a:bodyPr/>
          <a:lstStyle/>
          <a:p>
            <a:r>
              <a:rPr lang="fr-FR" dirty="0" smtClean="0"/>
              <a:t>20 </a:t>
            </a:r>
            <a:r>
              <a:rPr lang="fr-FR" dirty="0" smtClean="0"/>
              <a:t>octobre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15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850106"/>
          </a:xfrm>
        </p:spPr>
        <p:txBody>
          <a:bodyPr/>
          <a:lstStyle/>
          <a:p>
            <a:r>
              <a:rPr lang="fr-FR" dirty="0" smtClean="0"/>
              <a:t>Plan détaillé niveau bas</a:t>
            </a:r>
            <a:endParaRPr lang="fr-FR" dirty="0"/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6" y="1268760"/>
            <a:ext cx="8567528" cy="4392488"/>
          </a:xfrm>
        </p:spPr>
      </p:pic>
    </p:spTree>
    <p:extLst>
      <p:ext uri="{BB962C8B-B14F-4D97-AF65-F5344CB8AC3E}">
        <p14:creationId xmlns:p14="http://schemas.microsoft.com/office/powerpoint/2010/main" val="10811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Avancement des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Permis de construire</a:t>
            </a:r>
          </a:p>
          <a:p>
            <a:pPr lvl="1"/>
            <a:r>
              <a:rPr lang="fr-FR" dirty="0" smtClean="0"/>
              <a:t>Revue techniquement par SICOVAL</a:t>
            </a:r>
          </a:p>
          <a:p>
            <a:pPr lvl="1"/>
            <a:r>
              <a:rPr lang="fr-FR" dirty="0" smtClean="0"/>
              <a:t>Avis commission d’accessibilité : ok</a:t>
            </a:r>
          </a:p>
          <a:p>
            <a:pPr lvl="1"/>
            <a:r>
              <a:rPr lang="fr-FR" dirty="0" smtClean="0"/>
              <a:t>En attente retour Sicoval (fin octobre)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smtClean="0"/>
              <a:t>Avant projet</a:t>
            </a:r>
          </a:p>
          <a:p>
            <a:pPr lvl="1"/>
            <a:r>
              <a:rPr lang="fr-FR" dirty="0" smtClean="0"/>
              <a:t>APS/APD approuvé</a:t>
            </a:r>
          </a:p>
          <a:p>
            <a:endParaRPr lang="fr-FR" dirty="0"/>
          </a:p>
          <a:p>
            <a:r>
              <a:rPr lang="fr-FR" dirty="0" smtClean="0"/>
              <a:t>Dossier PRO (détail des lots de travaux)</a:t>
            </a:r>
          </a:p>
          <a:p>
            <a:pPr lvl="1"/>
            <a:r>
              <a:rPr lang="fr-FR" dirty="0" smtClean="0"/>
              <a:t>En finalisation</a:t>
            </a:r>
          </a:p>
          <a:p>
            <a:pPr lvl="1"/>
            <a:r>
              <a:rPr lang="fr-FR" dirty="0" smtClean="0"/>
              <a:t>Revu par bureau de contrôle</a:t>
            </a:r>
          </a:p>
          <a:p>
            <a:endParaRPr lang="fr-FR" dirty="0"/>
          </a:p>
          <a:p>
            <a:r>
              <a:rPr lang="fr-FR" dirty="0" smtClean="0"/>
              <a:t>Consultation des entreprises</a:t>
            </a:r>
          </a:p>
          <a:p>
            <a:pPr lvl="1"/>
            <a:r>
              <a:rPr lang="fr-FR" dirty="0" smtClean="0"/>
              <a:t>Documents de consultation (DCE, CCTP, CCAP)  prêts </a:t>
            </a:r>
            <a:r>
              <a:rPr lang="fr-FR" dirty="0" smtClean="0"/>
              <a:t>début novembre</a:t>
            </a:r>
            <a:endParaRPr lang="fr-FR" dirty="0" smtClean="0"/>
          </a:p>
          <a:p>
            <a:pPr lvl="1"/>
            <a:r>
              <a:rPr lang="fr-FR" dirty="0" smtClean="0"/>
              <a:t>Date de consultation </a:t>
            </a:r>
            <a:r>
              <a:rPr lang="fr-FR" dirty="0" smtClean="0"/>
              <a:t>début janvier 2023 (à confirmer)</a:t>
            </a:r>
            <a:endParaRPr lang="fr-FR" dirty="0" smtClean="0"/>
          </a:p>
          <a:p>
            <a:pPr lvl="1"/>
            <a:r>
              <a:rPr lang="fr-FR" dirty="0" smtClean="0"/>
              <a:t>Consultation rigoureuse et publique sur site dématérialisé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17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Entreprises </a:t>
            </a:r>
            <a:r>
              <a:rPr lang="fr-FR" dirty="0" smtClean="0"/>
              <a:t>retenues à </a:t>
            </a:r>
            <a:r>
              <a:rPr lang="fr-FR" dirty="0"/>
              <a:t>c</a:t>
            </a:r>
            <a:r>
              <a:rPr lang="fr-FR" dirty="0" smtClean="0"/>
              <a:t>e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Suite à appels d’offre, le moins cher retenu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Maitrise d’œuvre : ARCOSER</a:t>
            </a:r>
          </a:p>
          <a:p>
            <a:r>
              <a:rPr lang="fr-FR" dirty="0" smtClean="0"/>
              <a:t>Bureau de contrôle : SOCOTEC</a:t>
            </a:r>
          </a:p>
          <a:p>
            <a:r>
              <a:rPr lang="fr-FR" dirty="0" smtClean="0"/>
              <a:t>Géomètre : Olivier CAZAUX</a:t>
            </a:r>
          </a:p>
          <a:p>
            <a:r>
              <a:rPr lang="fr-FR" dirty="0" smtClean="0"/>
              <a:t>Etudes de sol : SOL INGENIERIE</a:t>
            </a:r>
          </a:p>
          <a:p>
            <a:r>
              <a:rPr lang="fr-FR" dirty="0" smtClean="0"/>
              <a:t>Coordination SPS : DEKRA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35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Emprunt bancaire : Crédit Mutuel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Subventions</a:t>
            </a:r>
          </a:p>
          <a:p>
            <a:pPr lvl="1"/>
            <a:r>
              <a:rPr lang="fr-FR" dirty="0" smtClean="0"/>
              <a:t>Etat : </a:t>
            </a:r>
          </a:p>
          <a:p>
            <a:pPr lvl="2"/>
            <a:r>
              <a:rPr lang="fr-FR" dirty="0" smtClean="0"/>
              <a:t>dossier à remettre avant le 31/12</a:t>
            </a:r>
          </a:p>
          <a:p>
            <a:pPr lvl="2"/>
            <a:r>
              <a:rPr lang="fr-FR" dirty="0"/>
              <a:t>o</a:t>
            </a:r>
            <a:r>
              <a:rPr lang="fr-FR" dirty="0" smtClean="0"/>
              <a:t>bjectif : 30%</a:t>
            </a:r>
          </a:p>
          <a:p>
            <a:pPr lvl="1"/>
            <a:r>
              <a:rPr lang="fr-FR" dirty="0" smtClean="0"/>
              <a:t>Région </a:t>
            </a:r>
            <a:r>
              <a:rPr lang="fr-FR" dirty="0"/>
              <a:t>: </a:t>
            </a:r>
            <a:endParaRPr lang="fr-FR" dirty="0" smtClean="0"/>
          </a:p>
          <a:p>
            <a:pPr lvl="2"/>
            <a:r>
              <a:rPr lang="fr-FR" dirty="0" smtClean="0"/>
              <a:t>dossier </a:t>
            </a:r>
            <a:r>
              <a:rPr lang="fr-FR" dirty="0"/>
              <a:t>à remettre avant le </a:t>
            </a:r>
            <a:r>
              <a:rPr lang="fr-FR" dirty="0" smtClean="0"/>
              <a:t>31/12</a:t>
            </a:r>
          </a:p>
          <a:p>
            <a:pPr lvl="2"/>
            <a:r>
              <a:rPr lang="fr-FR" dirty="0" smtClean="0"/>
              <a:t>Objectif : 5 %</a:t>
            </a:r>
          </a:p>
          <a:p>
            <a:pPr lvl="1"/>
            <a:r>
              <a:rPr lang="fr-FR" dirty="0" smtClean="0"/>
              <a:t>Département :</a:t>
            </a:r>
          </a:p>
          <a:p>
            <a:pPr lvl="2"/>
            <a:r>
              <a:rPr lang="fr-FR" dirty="0"/>
              <a:t>dossier à remettre avant le </a:t>
            </a:r>
            <a:r>
              <a:rPr lang="fr-FR" dirty="0" smtClean="0"/>
              <a:t>30/4</a:t>
            </a:r>
          </a:p>
          <a:p>
            <a:pPr lvl="2"/>
            <a:r>
              <a:rPr lang="fr-FR" dirty="0" smtClean="0"/>
              <a:t>Objectif : 40%</a:t>
            </a:r>
          </a:p>
          <a:p>
            <a:pPr lvl="1"/>
            <a:r>
              <a:rPr lang="fr-FR" dirty="0" smtClean="0"/>
              <a:t>FFT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92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1799087" y="2109115"/>
            <a:ext cx="45719" cy="20128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9" name="Flèche vers le haut 8"/>
          <p:cNvSpPr/>
          <p:nvPr/>
        </p:nvSpPr>
        <p:spPr>
          <a:xfrm>
            <a:off x="2938430" y="2132856"/>
            <a:ext cx="45719" cy="32299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0" name="Flèche vers le haut 9"/>
          <p:cNvSpPr/>
          <p:nvPr/>
        </p:nvSpPr>
        <p:spPr>
          <a:xfrm>
            <a:off x="618821" y="2132856"/>
            <a:ext cx="46038" cy="736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1" name="Flèche vers le haut 10"/>
          <p:cNvSpPr/>
          <p:nvPr/>
        </p:nvSpPr>
        <p:spPr>
          <a:xfrm>
            <a:off x="857089" y="2149911"/>
            <a:ext cx="45719" cy="20323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2" name="ZoneTexte 11"/>
          <p:cNvSpPr txBox="1"/>
          <p:nvPr/>
        </p:nvSpPr>
        <p:spPr>
          <a:xfrm>
            <a:off x="303885" y="29414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CM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79472"/>
              </p:ext>
            </p:extLst>
          </p:nvPr>
        </p:nvGraphicFramePr>
        <p:xfrm>
          <a:off x="467544" y="1844824"/>
          <a:ext cx="8229600" cy="28803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5715" marR="5715" marT="571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12761" y="4292609"/>
            <a:ext cx="111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publique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42243" y="2912873"/>
            <a:ext cx="98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Appels d’offre MO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844806" y="5424603"/>
            <a:ext cx="136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Dossier</a:t>
            </a:r>
          </a:p>
          <a:p>
            <a:pPr algn="ctr"/>
            <a:r>
              <a:rPr lang="fr-FR" dirty="0" smtClean="0"/>
              <a:t>Subventions Etat/région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499992" y="544853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Décision subventions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902809" y="2811407"/>
            <a:ext cx="843064" cy="99029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700772" y="4249303"/>
            <a:ext cx="137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</a:t>
            </a:r>
            <a:endParaRPr lang="fr-FR" dirty="0"/>
          </a:p>
          <a:p>
            <a:r>
              <a:rPr lang="fr-FR" dirty="0" smtClean="0"/>
              <a:t>MO</a:t>
            </a:r>
          </a:p>
          <a:p>
            <a:endParaRPr lang="fr-FR" dirty="0"/>
          </a:p>
        </p:txBody>
      </p:sp>
      <p:sp>
        <p:nvSpPr>
          <p:cNvPr id="23" name="Flèche vers le haut 22"/>
          <p:cNvSpPr/>
          <p:nvPr/>
        </p:nvSpPr>
        <p:spPr>
          <a:xfrm>
            <a:off x="4968044" y="2166968"/>
            <a:ext cx="45719" cy="3206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4" name="Flèche vers le haut 23"/>
          <p:cNvSpPr/>
          <p:nvPr/>
        </p:nvSpPr>
        <p:spPr>
          <a:xfrm>
            <a:off x="7524328" y="2207237"/>
            <a:ext cx="45719" cy="19579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5" name="ZoneTexte 24"/>
          <p:cNvSpPr txBox="1"/>
          <p:nvPr/>
        </p:nvSpPr>
        <p:spPr>
          <a:xfrm>
            <a:off x="6864291" y="4292610"/>
            <a:ext cx="136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 des travaux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076056" y="2941464"/>
            <a:ext cx="2376264" cy="991592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292080" y="32360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Travaux</a:t>
            </a:r>
            <a:endParaRPr lang="fr-FR" dirty="0"/>
          </a:p>
        </p:txBody>
      </p:sp>
      <p:sp>
        <p:nvSpPr>
          <p:cNvPr id="22" name="Flèche vers le haut 21"/>
          <p:cNvSpPr/>
          <p:nvPr/>
        </p:nvSpPr>
        <p:spPr>
          <a:xfrm>
            <a:off x="3945173" y="2163939"/>
            <a:ext cx="45719" cy="20128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8" name="ZoneTexte 27"/>
          <p:cNvSpPr txBox="1"/>
          <p:nvPr/>
        </p:nvSpPr>
        <p:spPr>
          <a:xfrm>
            <a:off x="3235508" y="4227220"/>
            <a:ext cx="137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</a:t>
            </a:r>
          </a:p>
          <a:p>
            <a:r>
              <a:rPr lang="fr-FR" dirty="0"/>
              <a:t>l</a:t>
            </a:r>
            <a:r>
              <a:rPr lang="fr-FR" dirty="0" smtClean="0"/>
              <a:t>ots de travaux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2980703" y="2840330"/>
            <a:ext cx="980350" cy="106568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19551" y="2820341"/>
            <a:ext cx="1058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Appels d’offre lots de travaux</a:t>
            </a:r>
            <a:endParaRPr lang="fr-FR" dirty="0"/>
          </a:p>
        </p:txBody>
      </p:sp>
      <p:sp>
        <p:nvSpPr>
          <p:cNvPr id="30" name="Flèche vers le haut 29"/>
          <p:cNvSpPr/>
          <p:nvPr/>
        </p:nvSpPr>
        <p:spPr>
          <a:xfrm>
            <a:off x="4160309" y="2132855"/>
            <a:ext cx="45719" cy="32299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1" name="ZoneTexte 30"/>
          <p:cNvSpPr txBox="1"/>
          <p:nvPr/>
        </p:nvSpPr>
        <p:spPr>
          <a:xfrm>
            <a:off x="3254762" y="5438809"/>
            <a:ext cx="153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Dossier</a:t>
            </a:r>
          </a:p>
          <a:p>
            <a:pPr algn="ctr"/>
            <a:r>
              <a:rPr lang="fr-FR" dirty="0" smtClean="0"/>
              <a:t>Subventions Département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1909867" y="2805274"/>
            <a:ext cx="914495" cy="996429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APSMAA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11390" y="2958840"/>
            <a:ext cx="79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APD</a:t>
            </a:r>
          </a:p>
          <a:p>
            <a:r>
              <a:rPr lang="fr-FR" dirty="0" smtClean="0"/>
              <a:t>PRO</a:t>
            </a:r>
            <a:r>
              <a:rPr lang="fr-FR" dirty="0" smtClean="0"/>
              <a:t> </a:t>
            </a:r>
            <a:r>
              <a:rPr lang="fr-FR" dirty="0" smtClean="0"/>
              <a:t>DCE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12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MAISON POUR TOUS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Deux objectifs </a:t>
            </a:r>
            <a:r>
              <a:rPr lang="fr-FR" sz="2400" dirty="0" smtClean="0"/>
              <a:t>:</a:t>
            </a:r>
          </a:p>
          <a:p>
            <a:endParaRPr lang="fr-FR" sz="2400" dirty="0" smtClean="0"/>
          </a:p>
          <a:p>
            <a:pPr lvl="1"/>
            <a:r>
              <a:rPr lang="fr-FR" sz="2400" dirty="0" smtClean="0"/>
              <a:t>Tiers lieu : </a:t>
            </a:r>
          </a:p>
          <a:p>
            <a:pPr lvl="3"/>
            <a:r>
              <a:rPr lang="fr-FR" dirty="0" smtClean="0"/>
              <a:t>espace convivial, de rencontre et de partage, avec cuisine et bar</a:t>
            </a:r>
          </a:p>
          <a:p>
            <a:pPr lvl="3"/>
            <a:r>
              <a:rPr lang="fr-FR" dirty="0" smtClean="0"/>
              <a:t>Espace </a:t>
            </a:r>
            <a:r>
              <a:rPr lang="fr-FR" dirty="0" err="1" smtClean="0"/>
              <a:t>coworking</a:t>
            </a:r>
            <a:r>
              <a:rPr lang="fr-FR" dirty="0" smtClean="0"/>
              <a:t>, avec partage possible avec d’autres </a:t>
            </a:r>
            <a:r>
              <a:rPr lang="fr-FR" dirty="0" smtClean="0"/>
              <a:t>activités (associations,…)</a:t>
            </a:r>
          </a:p>
          <a:p>
            <a:pPr lvl="3"/>
            <a:endParaRPr lang="fr-FR" dirty="0" smtClean="0"/>
          </a:p>
          <a:p>
            <a:pPr lvl="1"/>
            <a:r>
              <a:rPr lang="fr-FR" sz="2400" dirty="0" smtClean="0"/>
              <a:t>Tennis club géré par le TGV</a:t>
            </a:r>
          </a:p>
        </p:txBody>
      </p:sp>
    </p:spTree>
    <p:extLst>
      <p:ext uri="{BB962C8B-B14F-4D97-AF65-F5344CB8AC3E}">
        <p14:creationId xmlns:p14="http://schemas.microsoft.com/office/powerpoint/2010/main" val="27259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EMPLACEMENT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268760"/>
            <a:ext cx="7434228" cy="52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7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SURFACES</a:t>
            </a:r>
            <a:endParaRPr lang="fr-FR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5" y="1340768"/>
            <a:ext cx="7332410" cy="51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6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Concours d’architecte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Procédure rigoureuse et publique</a:t>
            </a:r>
          </a:p>
          <a:p>
            <a:pPr lvl="1"/>
            <a:r>
              <a:rPr lang="fr-FR" dirty="0" smtClean="0"/>
              <a:t>conseillé par HG Ingénierie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Appel à candidature : 9 candidats, 3 retenus</a:t>
            </a:r>
          </a:p>
          <a:p>
            <a:endParaRPr lang="fr-FR" dirty="0" smtClean="0"/>
          </a:p>
          <a:p>
            <a:r>
              <a:rPr lang="fr-FR" dirty="0" smtClean="0"/>
              <a:t>Appel d’offre : 3 offres</a:t>
            </a:r>
          </a:p>
          <a:p>
            <a:pPr marL="457200" lvl="1" indent="0">
              <a:buNone/>
            </a:pPr>
            <a:r>
              <a:rPr lang="fr-FR" dirty="0"/>
              <a:t>1er ARCOSER : retenu</a:t>
            </a:r>
          </a:p>
          <a:p>
            <a:pPr marL="457200" lvl="1" indent="0">
              <a:buNone/>
            </a:pP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MUTIKO</a:t>
            </a:r>
          </a:p>
          <a:p>
            <a:pPr marL="457200" lvl="1" indent="0">
              <a:buNone/>
            </a:pP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BAST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2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 BAST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196752"/>
            <a:ext cx="5472608" cy="2816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4036829"/>
            <a:ext cx="2850257" cy="25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 MUTIKO : 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36" y="1196752"/>
            <a:ext cx="5266928" cy="24728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20" y="3789040"/>
            <a:ext cx="5250944" cy="25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Offre ARCOSER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124744"/>
            <a:ext cx="5290975" cy="2491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4" y="3861048"/>
            <a:ext cx="5290975" cy="2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8229600" cy="850106"/>
          </a:xfrm>
        </p:spPr>
        <p:txBody>
          <a:bodyPr/>
          <a:lstStyle/>
          <a:p>
            <a:r>
              <a:rPr lang="fr-FR" dirty="0" smtClean="0"/>
              <a:t>Plan détaillé niveau haut</a:t>
            </a:r>
            <a:endParaRPr lang="fr-FR" dirty="0"/>
          </a:p>
        </p:txBody>
      </p:sp>
      <p:pic>
        <p:nvPicPr>
          <p:cNvPr id="7" name="Espace réservé du contenu 6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9" y="1196752"/>
            <a:ext cx="8354768" cy="5472607"/>
          </a:xfrm>
        </p:spPr>
      </p:pic>
    </p:spTree>
    <p:extLst>
      <p:ext uri="{BB962C8B-B14F-4D97-AF65-F5344CB8AC3E}">
        <p14:creationId xmlns:p14="http://schemas.microsoft.com/office/powerpoint/2010/main" val="26051173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293</Words>
  <Application>Microsoft Office PowerPoint</Application>
  <PresentationFormat>Affichage à l'écran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MAISON POUR TOUS</vt:lpstr>
      <vt:lpstr>MAISON POUR TOUS</vt:lpstr>
      <vt:lpstr>EMPLACEMENT</vt:lpstr>
      <vt:lpstr>SURFACES</vt:lpstr>
      <vt:lpstr>Concours d’architecte</vt:lpstr>
      <vt:lpstr>Offre BAST 3ème </vt:lpstr>
      <vt:lpstr>Offre MUTIKO : 2ème </vt:lpstr>
      <vt:lpstr>Offre ARCOSER 1er </vt:lpstr>
      <vt:lpstr>Plan détaillé niveau haut</vt:lpstr>
      <vt:lpstr>Plan détaillé niveau bas</vt:lpstr>
      <vt:lpstr>Avancement des travaux</vt:lpstr>
      <vt:lpstr>Entreprises retenues à ce jour</vt:lpstr>
      <vt:lpstr>Financement</vt:lpstr>
      <vt:lpstr>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AMENAGEMENT CENTRE VILLAGE MAISON POUR TOUS</dc:title>
  <dc:creator>denis.vaillant123@orange.fr</dc:creator>
  <cp:lastModifiedBy>denis</cp:lastModifiedBy>
  <cp:revision>47</cp:revision>
  <dcterms:created xsi:type="dcterms:W3CDTF">2022-01-07T13:53:18Z</dcterms:created>
  <dcterms:modified xsi:type="dcterms:W3CDTF">2022-10-20T12:03:24Z</dcterms:modified>
</cp:coreProperties>
</file>